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8"/>
  </p:notesMasterIdLst>
  <p:handoutMasterIdLst>
    <p:handoutMasterId r:id="rId69"/>
  </p:handoutMasterIdLst>
  <p:sldIdLst>
    <p:sldId id="424" r:id="rId3"/>
    <p:sldId id="426" r:id="rId4"/>
    <p:sldId id="435" r:id="rId5"/>
    <p:sldId id="466" r:id="rId6"/>
    <p:sldId id="467" r:id="rId7"/>
    <p:sldId id="468" r:id="rId8"/>
    <p:sldId id="470" r:id="rId9"/>
    <p:sldId id="471" r:id="rId10"/>
    <p:sldId id="472" r:id="rId11"/>
    <p:sldId id="473" r:id="rId12"/>
    <p:sldId id="474" r:id="rId13"/>
    <p:sldId id="483" r:id="rId14"/>
    <p:sldId id="484" r:id="rId15"/>
    <p:sldId id="487" r:id="rId16"/>
    <p:sldId id="486" r:id="rId17"/>
    <p:sldId id="437" r:id="rId18"/>
    <p:sldId id="448" r:id="rId19"/>
    <p:sldId id="447" r:id="rId20"/>
    <p:sldId id="476" r:id="rId21"/>
    <p:sldId id="479" r:id="rId22"/>
    <p:sldId id="499" r:id="rId23"/>
    <p:sldId id="502" r:id="rId24"/>
    <p:sldId id="503" r:id="rId25"/>
    <p:sldId id="504" r:id="rId26"/>
    <p:sldId id="505" r:id="rId27"/>
    <p:sldId id="506" r:id="rId28"/>
    <p:sldId id="481" r:id="rId29"/>
    <p:sldId id="475" r:id="rId30"/>
    <p:sldId id="501" r:id="rId31"/>
    <p:sldId id="482" r:id="rId32"/>
    <p:sldId id="500" r:id="rId33"/>
    <p:sldId id="463" r:id="rId34"/>
    <p:sldId id="507" r:id="rId35"/>
    <p:sldId id="488" r:id="rId36"/>
    <p:sldId id="498" r:id="rId37"/>
    <p:sldId id="508" r:id="rId38"/>
    <p:sldId id="510" r:id="rId39"/>
    <p:sldId id="509" r:id="rId40"/>
    <p:sldId id="450" r:id="rId41"/>
    <p:sldId id="451" r:id="rId42"/>
    <p:sldId id="452" r:id="rId43"/>
    <p:sldId id="511" r:id="rId44"/>
    <p:sldId id="512" r:id="rId45"/>
    <p:sldId id="513" r:id="rId46"/>
    <p:sldId id="489" r:id="rId47"/>
    <p:sldId id="454" r:id="rId48"/>
    <p:sldId id="514" r:id="rId49"/>
    <p:sldId id="490" r:id="rId50"/>
    <p:sldId id="457" r:id="rId51"/>
    <p:sldId id="458" r:id="rId52"/>
    <p:sldId id="491" r:id="rId53"/>
    <p:sldId id="460" r:id="rId54"/>
    <p:sldId id="461" r:id="rId55"/>
    <p:sldId id="495" r:id="rId56"/>
    <p:sldId id="496" r:id="rId57"/>
    <p:sldId id="497" r:id="rId58"/>
    <p:sldId id="492" r:id="rId59"/>
    <p:sldId id="493" r:id="rId60"/>
    <p:sldId id="494" r:id="rId61"/>
    <p:sldId id="515" r:id="rId62"/>
    <p:sldId id="516" r:id="rId63"/>
    <p:sldId id="427" r:id="rId64"/>
    <p:sldId id="445" r:id="rId65"/>
    <p:sldId id="419" r:id="rId66"/>
    <p:sldId id="449" r:id="rId6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E5F9D-4E78-47E6-87EC-C0D868DE1027}">
          <p14:sldIdLst>
            <p14:sldId id="424"/>
            <p14:sldId id="426"/>
            <p14:sldId id="435"/>
          </p14:sldIdLst>
        </p14:section>
        <p14:section name="Site Requirements" id="{AECFDD44-C66D-4670-BF03-A942FEC18DB3}">
          <p14:sldIdLst>
            <p14:sldId id="466"/>
            <p14:sldId id="467"/>
            <p14:sldId id="468"/>
            <p14:sldId id="470"/>
            <p14:sldId id="471"/>
            <p14:sldId id="472"/>
            <p14:sldId id="473"/>
            <p14:sldId id="474"/>
            <p14:sldId id="483"/>
            <p14:sldId id="484"/>
            <p14:sldId id="487"/>
            <p14:sldId id="486"/>
          </p14:sldIdLst>
        </p14:section>
        <p14:section name="Site Structure" id="{7FBF8D6A-6825-49A2-AC60-42FE0D64B5CB}">
          <p14:sldIdLst>
            <p14:sldId id="437"/>
            <p14:sldId id="448"/>
            <p14:sldId id="447"/>
            <p14:sldId id="476"/>
            <p14:sldId id="479"/>
            <p14:sldId id="499"/>
            <p14:sldId id="502"/>
            <p14:sldId id="503"/>
            <p14:sldId id="504"/>
            <p14:sldId id="505"/>
            <p14:sldId id="506"/>
            <p14:sldId id="481"/>
            <p14:sldId id="475"/>
            <p14:sldId id="501"/>
            <p14:sldId id="482"/>
            <p14:sldId id="500"/>
            <p14:sldId id="463"/>
            <p14:sldId id="507"/>
            <p14:sldId id="488"/>
            <p14:sldId id="498"/>
            <p14:sldId id="508"/>
            <p14:sldId id="510"/>
            <p14:sldId id="509"/>
          </p14:sldIdLst>
        </p14:section>
        <p14:section name="Home Page" id="{98CACAF1-DA70-494D-9AC2-BC7A39573D46}">
          <p14:sldIdLst>
            <p14:sldId id="450"/>
            <p14:sldId id="451"/>
            <p14:sldId id="452"/>
            <p14:sldId id="511"/>
            <p14:sldId id="512"/>
            <p14:sldId id="513"/>
          </p14:sldIdLst>
        </p14:section>
        <p14:section name="News Page" id="{7E7783BC-6004-4D7D-BC51-82ED19F27072}">
          <p14:sldIdLst>
            <p14:sldId id="489"/>
            <p14:sldId id="454"/>
            <p14:sldId id="514"/>
          </p14:sldIdLst>
        </p14:section>
        <p14:section name="Projects Page" id="{ABB5DB67-F1D2-446F-A413-DBB9A4081CDA}">
          <p14:sldIdLst>
            <p14:sldId id="490"/>
            <p14:sldId id="457"/>
            <p14:sldId id="458"/>
          </p14:sldIdLst>
        </p14:section>
        <p14:section name="About Page" id="{8B8A4C37-A7D9-4A6A-9E21-09CEDB9E0E36}">
          <p14:sldIdLst>
            <p14:sldId id="491"/>
            <p14:sldId id="460"/>
            <p14:sldId id="461"/>
          </p14:sldIdLst>
        </p14:section>
        <p14:section name="Partners Page" id="{9B88F9E5-C967-42D6-B2A1-FD95813795B7}">
          <p14:sldIdLst>
            <p14:sldId id="495"/>
            <p14:sldId id="496"/>
            <p14:sldId id="497"/>
          </p14:sldIdLst>
        </p14:section>
        <p14:section name="Contacts Page" id="{DA7B64ED-ED87-4DB5-BB49-9675DE6A26AB}">
          <p14:sldIdLst>
            <p14:sldId id="492"/>
            <p14:sldId id="493"/>
            <p14:sldId id="494"/>
          </p14:sldIdLst>
        </p14:section>
        <p14:section name="Site Migratiion" id="{92B7CA08-8545-41E9-A6E1-4DC2F6156D18}">
          <p14:sldIdLst>
            <p14:sldId id="515"/>
            <p14:sldId id="516"/>
          </p14:sldIdLst>
        </p14:section>
        <p14:section name="Conclusion" id="{668BD41B-DB1B-4096-BB58-0C25E7CEA892}">
          <p14:sldIdLst>
            <p14:sldId id="427"/>
            <p14:sldId id="445"/>
            <p14:sldId id="419"/>
            <p14:sldId id="4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640B"/>
    <a:srgbClr val="FFFFFF"/>
    <a:srgbClr val="64B0F0"/>
    <a:srgbClr val="00B0F0"/>
    <a:srgbClr val="F0A22E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0" autoAdjust="0"/>
    <p:restoredTop sz="94533" autoAdjust="0"/>
  </p:normalViewPr>
  <p:slideViewPr>
    <p:cSldViewPr>
      <p:cViewPr varScale="1">
        <p:scale>
          <a:sx n="83" d="100"/>
          <a:sy n="83" d="100"/>
        </p:scale>
        <p:origin x="446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20-Apr-17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20-Apr-17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7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426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20-Apr-17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8012" y="4953000"/>
            <a:ext cx="109728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8012" y="5754968"/>
            <a:ext cx="109728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10000" b="1" dirty="0">
                <a:solidFill>
                  <a:srgbClr val="F3BE60"/>
                </a:solidFill>
              </a:rPr>
              <a:t>Questions?</a:t>
            </a:r>
            <a:endParaRPr lang="en-US" sz="100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6597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20-Apr-17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16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softaculou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themes.com/theme/sydne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lipsu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google.com/search?q=free+stock+phot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72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wordpress-basics" TargetMode="External"/><Relationship Id="rId21" Type="http://schemas.openxmlformats.org/officeDocument/2006/relationships/image" Target="../media/image76.png"/><Relationship Id="rId7" Type="http://schemas.openxmlformats.org/officeDocument/2006/relationships/image" Target="../media/image69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5" Type="http://schemas.openxmlformats.org/officeDocument/2006/relationships/image" Target="../media/image73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75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70.png"/><Relationship Id="rId14" Type="http://schemas.openxmlformats.org/officeDocument/2006/relationships/hyperlink" Target="http://www.infragistics.com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8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0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2212" y="381000"/>
            <a:ext cx="7744251" cy="1250064"/>
          </a:xfrm>
        </p:spPr>
        <p:txBody>
          <a:bodyPr>
            <a:normAutofit/>
          </a:bodyPr>
          <a:lstStyle/>
          <a:p>
            <a:r>
              <a:rPr lang="en-US" dirty="0"/>
              <a:t>Build a WordPress Site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2212" y="1660499"/>
            <a:ext cx="7744251" cy="17896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A Real Life Example:</a:t>
            </a:r>
            <a:br>
              <a:rPr lang="en-US" dirty="0"/>
            </a:br>
            <a:r>
              <a:rPr lang="en-US" dirty="0"/>
              <a:t>Create a Fully Functional WP Business Web Site from Scratch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757298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227197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632324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972845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964641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5357368" y="3804334"/>
            <a:ext cx="151035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Building a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WP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3896" y="3733800"/>
            <a:ext cx="394377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3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Prototype – About Page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412" y="1066801"/>
            <a:ext cx="10591800" cy="6096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4860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5213" y="1828800"/>
            <a:ext cx="9982199" cy="160019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1979612" y="2438401"/>
            <a:ext cx="7924800" cy="838200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Some text … Some text … Some text … Some text … Some text … Some text … Some text … Some text … Some text … Some text … Some text … Some text … Some 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65212" y="3562929"/>
            <a:ext cx="4876799" cy="1237672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Mission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1344549" y="4114800"/>
            <a:ext cx="4273190" cy="472251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Some text … Some text …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70612" y="3562929"/>
            <a:ext cx="4876800" cy="1237672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Initiatives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6488933" y="4114800"/>
            <a:ext cx="4253679" cy="472251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Some text … Some text …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65213" y="4934531"/>
            <a:ext cx="9982199" cy="146626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Meet the Team</a:t>
            </a:r>
          </a:p>
        </p:txBody>
      </p:sp>
      <p:sp>
        <p:nvSpPr>
          <p:cNvPr id="31" name="Rectangle: Rounded Corners 30"/>
          <p:cNvSpPr/>
          <p:nvPr/>
        </p:nvSpPr>
        <p:spPr>
          <a:xfrm>
            <a:off x="1217612" y="5523344"/>
            <a:ext cx="841292" cy="716338"/>
          </a:xfrm>
          <a:prstGeom prst="roundRect">
            <a:avLst>
              <a:gd name="adj" fmla="val 21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Photo</a:t>
            </a:r>
          </a:p>
        </p:txBody>
      </p:sp>
      <p:sp>
        <p:nvSpPr>
          <p:cNvPr id="41" name="Rectangle: Rounded Corners 40"/>
          <p:cNvSpPr/>
          <p:nvPr/>
        </p:nvSpPr>
        <p:spPr>
          <a:xfrm>
            <a:off x="2211304" y="5523344"/>
            <a:ext cx="1752600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Person Name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Some text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chemeClr val="tx1">
                    <a:alpha val="43000"/>
                  </a:schemeClr>
                </a:outerShdw>
              </a:effectLst>
            </a:endParaRPr>
          </a:p>
        </p:txBody>
      </p:sp>
      <p:sp>
        <p:nvSpPr>
          <p:cNvPr id="42" name="Rectangle: Rounded Corners 41"/>
          <p:cNvSpPr/>
          <p:nvPr/>
        </p:nvSpPr>
        <p:spPr>
          <a:xfrm>
            <a:off x="8114868" y="5523344"/>
            <a:ext cx="841292" cy="716338"/>
          </a:xfrm>
          <a:prstGeom prst="roundRect">
            <a:avLst>
              <a:gd name="adj" fmla="val 21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Photo</a:t>
            </a:r>
          </a:p>
        </p:txBody>
      </p:sp>
      <p:sp>
        <p:nvSpPr>
          <p:cNvPr id="43" name="Rectangle: Rounded Corners 42"/>
          <p:cNvSpPr/>
          <p:nvPr/>
        </p:nvSpPr>
        <p:spPr>
          <a:xfrm>
            <a:off x="9108560" y="5523344"/>
            <a:ext cx="1752600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Person Name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Some text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chemeClr val="tx1">
                    <a:alpha val="43000"/>
                  </a:schemeClr>
                </a:outerShdw>
              </a:effectLst>
            </a:endParaRPr>
          </a:p>
        </p:txBody>
      </p:sp>
      <p:sp>
        <p:nvSpPr>
          <p:cNvPr id="44" name="Rectangle: Rounded Corners 43"/>
          <p:cNvSpPr/>
          <p:nvPr/>
        </p:nvSpPr>
        <p:spPr>
          <a:xfrm>
            <a:off x="4719330" y="5523344"/>
            <a:ext cx="841292" cy="716338"/>
          </a:xfrm>
          <a:prstGeom prst="roundRect">
            <a:avLst>
              <a:gd name="adj" fmla="val 21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Photo</a:t>
            </a:r>
          </a:p>
        </p:txBody>
      </p:sp>
      <p:sp>
        <p:nvSpPr>
          <p:cNvPr id="45" name="Rectangle: Rounded Corners 44"/>
          <p:cNvSpPr/>
          <p:nvPr/>
        </p:nvSpPr>
        <p:spPr>
          <a:xfrm>
            <a:off x="5713022" y="5523344"/>
            <a:ext cx="1752600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Person Name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Some text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chemeClr val="tx1">
                    <a:alpha val="43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9419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Prototype – Contacts Page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412" y="1066801"/>
            <a:ext cx="10591800" cy="6096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4860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5213" y="1828800"/>
            <a:ext cx="2971799" cy="19050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Contacts Us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1293812" y="2438400"/>
            <a:ext cx="2514600" cy="1066799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Address,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Phone number,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Facebook, …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65213" y="3886198"/>
            <a:ext cx="2971799" cy="236220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Leave a Message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211" y="4465780"/>
            <a:ext cx="1425801" cy="159093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265611" y="1828799"/>
            <a:ext cx="6858001" cy="441959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</a:p>
        </p:txBody>
      </p:sp>
      <p:pic>
        <p:nvPicPr>
          <p:cNvPr id="2050" name="Picture 2" descr="Резултат с изображение за contact us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268" y="2401455"/>
            <a:ext cx="6463566" cy="363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875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Prototype – Project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412" y="1066801"/>
            <a:ext cx="10591800" cy="6096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#1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0059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5212" y="1882045"/>
            <a:ext cx="9982200" cy="5565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Menu: [Home] [News] [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[About] [Contacts]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212" y="5859280"/>
            <a:ext cx="9982200" cy="4041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12" y="2702861"/>
            <a:ext cx="9982199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#1 – Free Training Content for Developers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1366920" y="3314753"/>
            <a:ext cx="9375692" cy="2137012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2208212" y="3754742"/>
            <a:ext cx="1321325" cy="125703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571728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Prototype – Project #</a:t>
            </a:r>
            <a:r>
              <a:rPr lang="bg-BG" dirty="0"/>
              <a:t>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0412" y="1066801"/>
            <a:ext cx="10591800" cy="6096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#2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0059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5212" y="1882045"/>
            <a:ext cx="9982200" cy="5565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Menu: [Home] [News] [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[About] [Contacts]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212" y="5859280"/>
            <a:ext cx="9982200" cy="4041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12" y="2702861"/>
            <a:ext cx="9982199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#2 – Free Programming Courses for Beginners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1366920" y="3314753"/>
            <a:ext cx="9375692" cy="2137012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2208212" y="3754742"/>
            <a:ext cx="1321325" cy="125703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622645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Prototype – Project #3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412" y="1066801"/>
            <a:ext cx="10591800" cy="6096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#3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0059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5212" y="1882045"/>
            <a:ext cx="9982200" cy="5565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Menu: [Home] [News] [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[About] [Contacts]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212" y="5859280"/>
            <a:ext cx="9982200" cy="4041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12" y="2702861"/>
            <a:ext cx="9982199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#3 – School Profession "Application Developer"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1366920" y="3314753"/>
            <a:ext cx="9375692" cy="2137012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2208212" y="3754742"/>
            <a:ext cx="1321325" cy="125703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040029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Prototype – Project #4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412" y="1066801"/>
            <a:ext cx="10591800" cy="6096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#4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0059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5212" y="1882045"/>
            <a:ext cx="9982200" cy="5565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Menu: [Home] [News] [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[About] [Contacts]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212" y="5859280"/>
            <a:ext cx="9982200" cy="4041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12" y="2702861"/>
            <a:ext cx="9982199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#4 – Trainings for School Teachers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1366920" y="3314753"/>
            <a:ext cx="9375692" cy="2137012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2208212" y="3754742"/>
            <a:ext cx="1321325" cy="125703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629599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57706" y="4950544"/>
            <a:ext cx="10073410" cy="820600"/>
          </a:xfrm>
        </p:spPr>
        <p:txBody>
          <a:bodyPr/>
          <a:lstStyle/>
          <a:p>
            <a:r>
              <a:rPr lang="en-US" dirty="0"/>
              <a:t>Creating the Site Structure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057708" y="5791200"/>
            <a:ext cx="10073407" cy="719034"/>
          </a:xfrm>
        </p:spPr>
        <p:txBody>
          <a:bodyPr/>
          <a:lstStyle/>
          <a:p>
            <a:r>
              <a:rPr lang="en-US" dirty="0"/>
              <a:t>Typical Business Site Structure in WP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373" y="852553"/>
            <a:ext cx="5774076" cy="379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7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742199" cy="5570355"/>
          </a:xfrm>
        </p:spPr>
        <p:txBody>
          <a:bodyPr/>
          <a:lstStyle/>
          <a:p>
            <a:r>
              <a:rPr lang="en-US" dirty="0"/>
              <a:t>Install a new WordPress instance</a:t>
            </a:r>
          </a:p>
          <a:p>
            <a:pPr lvl="1"/>
            <a:r>
              <a:rPr lang="en-US" dirty="0"/>
              <a:t>In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hosting environment</a:t>
            </a:r>
          </a:p>
          <a:p>
            <a:pPr lvl="2"/>
            <a:r>
              <a:rPr lang="en-US" dirty="0"/>
              <a:t>Use </a:t>
            </a:r>
            <a:r>
              <a:rPr lang="en-US" u="sng" dirty="0">
                <a:hlinkClick r:id="rId2"/>
              </a:rPr>
              <a:t>Softaculous</a:t>
            </a:r>
            <a:r>
              <a:rPr lang="en-US" dirty="0"/>
              <a:t> from your cPanel administration</a:t>
            </a:r>
          </a:p>
          <a:p>
            <a:pPr lvl="1"/>
            <a:r>
              <a:rPr lang="en-US" dirty="0"/>
              <a:t>Or install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 WordPress instance </a:t>
            </a:r>
            <a:r>
              <a:rPr lang="en-US" dirty="0"/>
              <a:t>in XAMPP</a:t>
            </a:r>
          </a:p>
          <a:p>
            <a:pPr lvl="2"/>
            <a:r>
              <a:rPr lang="en-US" dirty="0"/>
              <a:t>Create a new MySQL database</a:t>
            </a:r>
          </a:p>
          <a:p>
            <a:pPr lvl="2"/>
            <a:r>
              <a:rPr lang="en-US" dirty="0"/>
              <a:t>Extract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wordpress-4.7.3.zip</a:t>
            </a:r>
            <a:r>
              <a:rPr lang="en-US" dirty="0"/>
              <a:t> in XAMPP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htdocs</a:t>
            </a:r>
            <a:r>
              <a:rPr lang="en-US" dirty="0"/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{site-name}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WordPress</a:t>
            </a:r>
          </a:p>
        </p:txBody>
      </p:sp>
      <p:pic>
        <p:nvPicPr>
          <p:cNvPr id="1030" name="Picture 6" descr="Резултат с изображение за softaculou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1325989"/>
            <a:ext cx="4114800" cy="16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054" y="1151121"/>
            <a:ext cx="2907558" cy="52519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612" y="3124200"/>
            <a:ext cx="4739162" cy="26289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80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Site Identity + Permalinks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67" y="1103744"/>
            <a:ext cx="3562350" cy="534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12" y="2141273"/>
            <a:ext cx="8001000" cy="34108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314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Choose, install and configure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WP theme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Free theme </a:t>
            </a:r>
            <a:r>
              <a:rPr lang="en-US" dirty="0">
                <a:sym typeface="Wingdings" panose="05000000000000000000" pitchFamily="2" charset="2"/>
              </a:rPr>
              <a:t> low budget, limited functionality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Paid theme </a:t>
            </a:r>
            <a:r>
              <a:rPr lang="en-US" dirty="0">
                <a:sym typeface="Wingdings" panose="05000000000000000000" pitchFamily="2" charset="2"/>
              </a:rPr>
              <a:t> higher budget, rich functionality</a:t>
            </a:r>
            <a:endParaRPr lang="bg-BG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choose a WP theme</a:t>
            </a:r>
            <a:r>
              <a:rPr lang="en-US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Browse around and see the demos</a:t>
            </a:r>
          </a:p>
          <a:p>
            <a:r>
              <a:rPr lang="en-US" dirty="0">
                <a:sym typeface="Wingdings" panose="05000000000000000000" pitchFamily="2" charset="2"/>
              </a:rPr>
              <a:t>In our demo, we choose: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Sydney</a:t>
            </a:r>
            <a:r>
              <a:rPr lang="en-US" dirty="0">
                <a:sym typeface="Wingdings" panose="05000000000000000000" pitchFamily="2" charset="2"/>
              </a:rPr>
              <a:t>" a free WP theme</a:t>
            </a:r>
          </a:p>
          <a:p>
            <a:pPr lvl="1"/>
            <a:r>
              <a:rPr lang="en-US" dirty="0">
                <a:hlinkClick r:id="rId2"/>
              </a:rPr>
              <a:t>https://athemes.com/theme/sydney/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a WP Theme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212" y="3233328"/>
            <a:ext cx="4090033" cy="3151997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481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Site Requirements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Site Structure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Home Page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News Page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Projects Page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About Page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Contacts Page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12" y="1320791"/>
            <a:ext cx="3733800" cy="4814465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0012" y="1047219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612" y="3994965"/>
            <a:ext cx="2101035" cy="21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5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WP plugins </a:t>
            </a:r>
            <a:r>
              <a:rPr lang="en-US" dirty="0"/>
              <a:t>that you will definitely use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Elementor</a:t>
            </a:r>
            <a:r>
              <a:rPr lang="en-US" dirty="0"/>
              <a:t> – the visual page builder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WP Plugins: </a:t>
            </a:r>
            <a:r>
              <a:rPr lang="en-US" noProof="1"/>
              <a:t>Elementor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07" y="2680838"/>
            <a:ext cx="10243369" cy="360450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0106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185151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Duplicate Page</a:t>
            </a:r>
          </a:p>
          <a:p>
            <a:pPr lvl="1"/>
            <a:r>
              <a:rPr lang="en-US" dirty="0"/>
              <a:t>Duplicate posts and pages</a:t>
            </a:r>
          </a:p>
          <a:p>
            <a:pPr lvl="1"/>
            <a:r>
              <a:rPr lang="en-US" dirty="0"/>
              <a:t>Create content faster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Anywhere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Elementor</a:t>
            </a:r>
          </a:p>
          <a:p>
            <a:pPr lvl="1"/>
            <a:r>
              <a:rPr lang="en-US" dirty="0"/>
              <a:t>Create page templates</a:t>
            </a:r>
          </a:p>
          <a:p>
            <a:pPr lvl="1"/>
            <a:r>
              <a:rPr lang="en-US" dirty="0"/>
              <a:t>For inserting in the sidebar / footer widgets</a:t>
            </a:r>
          </a:p>
          <a:p>
            <a:pPr lvl="1"/>
            <a:r>
              <a:rPr lang="en-US" dirty="0"/>
              <a:t>Using short-codes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More WP Plugins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901" y="1204229"/>
            <a:ext cx="5586468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12" y="3923144"/>
            <a:ext cx="5588951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2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0657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Create the site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pages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Home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News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Projects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Project #1, Project #2, Project #3, Project #4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About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Partners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Contacts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Site Pages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2" y="1122217"/>
            <a:ext cx="5776800" cy="526894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1617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Pages for Faster Creating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42" y="1219200"/>
            <a:ext cx="9484940" cy="5010912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0136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9895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Put 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sample content </a:t>
            </a:r>
            <a:r>
              <a:rPr lang="en-US" dirty="0"/>
              <a:t>(pages and posts)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Empty blog is hard to be customized!</a:t>
            </a:r>
          </a:p>
          <a:p>
            <a:pPr>
              <a:lnSpc>
                <a:spcPct val="100000"/>
              </a:lnSpc>
            </a:pPr>
            <a:r>
              <a:rPr lang="en-US" dirty="0"/>
              <a:t>Insert sample content in all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pages</a:t>
            </a:r>
          </a:p>
          <a:p>
            <a:pPr>
              <a:lnSpc>
                <a:spcPct val="100000"/>
              </a:lnSpc>
            </a:pPr>
            <a:r>
              <a:rPr lang="en-US" dirty="0"/>
              <a:t>Add 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posts</a:t>
            </a:r>
            <a:r>
              <a:rPr lang="en-US" dirty="0"/>
              <a:t> (news)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Lorem Ipsum generator: </a:t>
            </a:r>
            <a:r>
              <a:rPr lang="en-US" dirty="0">
                <a:hlinkClick r:id="rId2"/>
              </a:rPr>
              <a:t>http://lipsum.com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Sample Content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611" y="1134208"/>
            <a:ext cx="6167757" cy="181869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612" y="3231086"/>
            <a:ext cx="6167757" cy="316971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2407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Content: Posts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3" y="1219200"/>
            <a:ext cx="7239000" cy="461687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955" y="572640"/>
            <a:ext cx="5300457" cy="320757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313" y="3770977"/>
            <a:ext cx="7629455" cy="262755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396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Top </a:t>
            </a:r>
            <a:r>
              <a:rPr lang="en-US" dirty="0"/>
              <a:t>Menu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04" y="1209028"/>
            <a:ext cx="8887614" cy="515251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622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3744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Dark color theme </a:t>
            </a:r>
            <a:r>
              <a:rPr lang="en-US" dirty="0"/>
              <a:t>(default in Sydney WP theme)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Dark backgrounds in header + footer + slider (black / dark grey)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Bright colors in header + footer + logo (white / orange / light grey)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Light color scheme </a:t>
            </a:r>
            <a:r>
              <a:rPr lang="en-US" dirty="0"/>
              <a:t>(custom colors in Sydney WP theme)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Bright backgrounds / dark colors in header + footer + logo + slider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Decide on Color Theme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3133436"/>
            <a:ext cx="8601841" cy="11521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1" y="5738096"/>
            <a:ext cx="8601841" cy="82869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289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51121"/>
            <a:ext cx="5446799" cy="5570355"/>
          </a:xfrm>
        </p:spPr>
        <p:txBody>
          <a:bodyPr>
            <a:normAutofit/>
          </a:bodyPr>
          <a:lstStyle/>
          <a:p>
            <a:r>
              <a:rPr lang="en-US" dirty="0"/>
              <a:t>Customize the theme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logos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Header</a:t>
            </a:r>
            <a:r>
              <a:rPr lang="en-US" dirty="0"/>
              <a:t>: horizontal logo</a:t>
            </a:r>
          </a:p>
          <a:p>
            <a:pPr lvl="2"/>
            <a:r>
              <a:rPr lang="en-US" dirty="0"/>
              <a:t>Transparent, height = 200px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Site icon</a:t>
            </a:r>
            <a:r>
              <a:rPr lang="en-US" dirty="0"/>
              <a:t>: square logo</a:t>
            </a:r>
          </a:p>
          <a:p>
            <a:pPr lvl="2"/>
            <a:r>
              <a:rPr lang="en-US" dirty="0"/>
              <a:t>Transparent, 512px * 512px</a:t>
            </a:r>
          </a:p>
          <a:p>
            <a:pPr>
              <a:spcBef>
                <a:spcPts val="1200"/>
              </a:spcBef>
            </a:pPr>
            <a:r>
              <a:rPr lang="en-US" dirty="0"/>
              <a:t>Customize theme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colors</a:t>
            </a:r>
          </a:p>
          <a:p>
            <a:pPr lvl="1"/>
            <a:r>
              <a:rPr lang="en-US" dirty="0"/>
              <a:t>Match the logo colors / company colors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Logo and Colors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793" y="457200"/>
            <a:ext cx="3104162" cy="5900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48" y="457200"/>
            <a:ext cx="2658464" cy="590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8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Site Colors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28" y="1114176"/>
            <a:ext cx="3149833" cy="52523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742" y="1114176"/>
            <a:ext cx="3219205" cy="5252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89" y="1114176"/>
            <a:ext cx="2767824" cy="524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#wp-softuni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Site Fonts and CSS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1182258"/>
            <a:ext cx="3375810" cy="4523021"/>
          </a:xfrm>
          <a:prstGeom prst="rect">
            <a:avLst/>
          </a:prstGeom>
        </p:spPr>
      </p:pic>
      <p:sp>
        <p:nvSpPr>
          <p:cNvPr id="18" name="Content Placeholder 9"/>
          <p:cNvSpPr txBox="1">
            <a:spLocks/>
          </p:cNvSpPr>
          <p:nvPr/>
        </p:nvSpPr>
        <p:spPr>
          <a:xfrm>
            <a:off x="571575" y="5888815"/>
            <a:ext cx="5367272" cy="58818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Make the menu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font</a:t>
            </a:r>
            <a:r>
              <a:rPr lang="en-US" sz="3200" dirty="0"/>
              <a:t> larger</a:t>
            </a:r>
          </a:p>
        </p:txBody>
      </p:sp>
      <p:sp>
        <p:nvSpPr>
          <p:cNvPr id="19" name="Content Placeholder 9"/>
          <p:cNvSpPr txBox="1">
            <a:spLocks/>
          </p:cNvSpPr>
          <p:nvPr/>
        </p:nvSpPr>
        <p:spPr>
          <a:xfrm>
            <a:off x="5934812" y="5514330"/>
            <a:ext cx="5903999" cy="114620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The header in the slider has no background </a:t>
            </a:r>
            <a:r>
              <a:rPr lang="en-US" sz="3200" dirty="0">
                <a:sym typeface="Wingdings" panose="05000000000000000000" pitchFamily="2" charset="2"/>
              </a:rPr>
              <a:t> fix this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CSS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609" y="1182258"/>
            <a:ext cx="4016403" cy="414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3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Page Paddings &amp; Menu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59" y="1267215"/>
            <a:ext cx="4306253" cy="5039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929" y="1267215"/>
            <a:ext cx="4356883" cy="503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8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08599" cy="5570355"/>
          </a:xfrm>
        </p:spPr>
        <p:txBody>
          <a:bodyPr/>
          <a:lstStyle/>
          <a:p>
            <a:r>
              <a:rPr lang="en-US" dirty="0"/>
              <a:t>Prepare slider images:</a:t>
            </a:r>
          </a:p>
          <a:p>
            <a:pPr lvl="1"/>
            <a:r>
              <a:rPr lang="en-US" dirty="0"/>
              <a:t>Size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1920</a:t>
            </a:r>
            <a:r>
              <a:rPr lang="en-US" dirty="0"/>
              <a:t> 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1275</a:t>
            </a:r>
          </a:p>
          <a:p>
            <a:pPr lvl="1"/>
            <a:r>
              <a:rPr lang="en-US" dirty="0"/>
              <a:t>Prefer own authored photos / </a:t>
            </a:r>
            <a:r>
              <a:rPr lang="en-US" dirty="0">
                <a:hlinkClick r:id="rId2"/>
              </a:rPr>
              <a:t>stock photos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/>
              <a:t>Add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 (images + titles + subtitles)</a:t>
            </a:r>
          </a:p>
          <a:p>
            <a:pPr>
              <a:spcBef>
                <a:spcPts val="1200"/>
              </a:spcBef>
            </a:pPr>
            <a:r>
              <a:rPr lang="en-US" dirty="0"/>
              <a:t>Customize 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call-to-action</a:t>
            </a:r>
            <a:r>
              <a:rPr lang="en-US" dirty="0"/>
              <a:t>" link +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Slider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700" y="496457"/>
            <a:ext cx="2902212" cy="5914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2" y="1781608"/>
            <a:ext cx="3368386" cy="36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1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Slider Texts: Add Shadow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299" y="241967"/>
            <a:ext cx="4765964" cy="62553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1600200"/>
            <a:ext cx="6206266" cy="413954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0033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51121"/>
            <a:ext cx="4837199" cy="5570355"/>
          </a:xfrm>
        </p:spPr>
        <p:txBody>
          <a:bodyPr/>
          <a:lstStyle/>
          <a:p>
            <a:r>
              <a:rPr lang="en-US" dirty="0"/>
              <a:t>Create a list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images</a:t>
            </a:r>
            <a:r>
              <a:rPr lang="en-US" dirty="0"/>
              <a:t> for the page headers</a:t>
            </a:r>
          </a:p>
          <a:p>
            <a:pPr lvl="1"/>
            <a:r>
              <a:rPr lang="en-US" dirty="0"/>
              <a:t>You may crop images from your site slider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Media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2" y="494144"/>
            <a:ext cx="3053808" cy="594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297" y="3676178"/>
            <a:ext cx="2946619" cy="27615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40" y="3676178"/>
            <a:ext cx="3638550" cy="276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04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Customize the sidebar and footer widgets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Sidebar </a:t>
            </a:r>
            <a:r>
              <a:rPr lang="en-US" dirty="0"/>
              <a:t>and Footer Widgets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7" y="2209800"/>
            <a:ext cx="10779771" cy="382418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7341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"Anywhere </a:t>
            </a:r>
            <a:r>
              <a:rPr lang="en-US" dirty="0" err="1"/>
              <a:t>Elementor</a:t>
            </a:r>
            <a:r>
              <a:rPr lang="en-US" dirty="0"/>
              <a:t>" to create</a:t>
            </a:r>
          </a:p>
          <a:p>
            <a:pPr lvl="1"/>
            <a:r>
              <a:rPr lang="en-US" dirty="0"/>
              <a:t>EA template for the "Contacts" footer (icons + headings + texts)</a:t>
            </a:r>
          </a:p>
          <a:p>
            <a:pPr lvl="1"/>
            <a:r>
              <a:rPr lang="en-US" dirty="0"/>
              <a:t>EA template for the "Find Us" footer (social icons widget)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the Site Footer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36" y="3352800"/>
            <a:ext cx="11080750" cy="301965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7264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 EA Template</a:t>
            </a:r>
          </a:p>
        </p:txBody>
      </p:sp>
    </p:spTree>
    <p:extLst>
      <p:ext uri="{BB962C8B-B14F-4D97-AF65-F5344CB8AC3E}">
        <p14:creationId xmlns:p14="http://schemas.microsoft.com/office/powerpoint/2010/main" val="938148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Icons EA Template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89" y="1195038"/>
            <a:ext cx="9157645" cy="512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65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5684250"/>
            <a:ext cx="10972800" cy="820600"/>
          </a:xfrm>
        </p:spPr>
        <p:txBody>
          <a:bodyPr/>
          <a:lstStyle/>
          <a:p>
            <a:r>
              <a:rPr lang="en-US" dirty="0"/>
              <a:t>Build the Home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45" y="777085"/>
            <a:ext cx="8325133" cy="455691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57718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876800"/>
            <a:ext cx="10972800" cy="820600"/>
          </a:xfrm>
        </p:spPr>
        <p:txBody>
          <a:bodyPr/>
          <a:lstStyle/>
          <a:p>
            <a:r>
              <a:rPr lang="en-US" dirty="0"/>
              <a:t>Site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Gathering Requirements &amp; Prototyping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692" y="685800"/>
            <a:ext cx="4801441" cy="3871161"/>
          </a:xfrm>
          <a:prstGeom prst="rect">
            <a:avLst/>
          </a:prstGeom>
        </p:spPr>
      </p:pic>
      <p:pic>
        <p:nvPicPr>
          <p:cNvPr id="1028" name="Picture 4" descr="Свързано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1311692"/>
            <a:ext cx="26193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Свързано изображени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624" y="1495697"/>
            <a:ext cx="2281788" cy="225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842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504199" cy="5570355"/>
          </a:xfrm>
        </p:spPr>
        <p:txBody>
          <a:bodyPr/>
          <a:lstStyle/>
          <a:p>
            <a:r>
              <a:rPr lang="en-US" dirty="0"/>
              <a:t>Customize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global fonts and colors </a:t>
            </a:r>
            <a:r>
              <a:rPr lang="en-US" dirty="0"/>
              <a:t>in </a:t>
            </a:r>
            <a:r>
              <a:rPr lang="en-US" noProof="1"/>
              <a:t>Elementor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the "</a:t>
            </a:r>
            <a:r>
              <a:rPr lang="en-US" noProof="1"/>
              <a:t>Elementor</a:t>
            </a:r>
            <a:r>
              <a:rPr lang="en-US" dirty="0"/>
              <a:t>" Page Builder: Colors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2" y="2546219"/>
            <a:ext cx="4927768" cy="38355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2" y="2546219"/>
            <a:ext cx="2384248" cy="38355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784" y="1521775"/>
            <a:ext cx="3414628" cy="48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1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05607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Add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spacer</a:t>
            </a:r>
            <a:r>
              <a:rPr lang="en-US" dirty="0"/>
              <a:t> or top-margin for the section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/>
              <a:t>Add a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3-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 layout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About</a:t>
            </a:r>
            <a:r>
              <a:rPr lang="en-US" dirty="0"/>
              <a:t> (heading + icon + text)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/>
              <a:t> (heading + icon +</a:t>
            </a:r>
            <a:br>
              <a:rPr lang="en-US" dirty="0"/>
            </a:br>
            <a:r>
              <a:rPr lang="en-US" dirty="0"/>
              <a:t>subheadings + texts + button)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News</a:t>
            </a:r>
            <a:r>
              <a:rPr lang="en-US" dirty="0"/>
              <a:t> (heading + post loop</a:t>
            </a:r>
            <a:br>
              <a:rPr lang="en-US" dirty="0"/>
            </a:br>
            <a:r>
              <a:rPr lang="en-US" dirty="0"/>
              <a:t>widget)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Home Page Layout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018" t="29134" r="6213" b="51514"/>
          <a:stretch/>
        </p:blipFill>
        <p:spPr>
          <a:xfrm>
            <a:off x="684212" y="1949587"/>
            <a:ext cx="7620000" cy="1150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813" y="158545"/>
            <a:ext cx="3484416" cy="29413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284" y="3380508"/>
            <a:ext cx="5443622" cy="314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16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TODO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Page: "Who We Are" Column</a:t>
            </a:r>
          </a:p>
        </p:txBody>
      </p:sp>
    </p:spTree>
    <p:extLst>
      <p:ext uri="{BB962C8B-B14F-4D97-AF65-F5344CB8AC3E}">
        <p14:creationId xmlns:p14="http://schemas.microsoft.com/office/powerpoint/2010/main" val="1418458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TODO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Page: "Projects" Column</a:t>
            </a:r>
          </a:p>
        </p:txBody>
      </p:sp>
    </p:spTree>
    <p:extLst>
      <p:ext uri="{BB962C8B-B14F-4D97-AF65-F5344CB8AC3E}">
        <p14:creationId xmlns:p14="http://schemas.microsoft.com/office/powerpoint/2010/main" val="3573319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TODO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Page: "News" Column</a:t>
            </a:r>
          </a:p>
        </p:txBody>
      </p:sp>
    </p:spTree>
    <p:extLst>
      <p:ext uri="{BB962C8B-B14F-4D97-AF65-F5344CB8AC3E}">
        <p14:creationId xmlns:p14="http://schemas.microsoft.com/office/powerpoint/2010/main" val="3157963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5732600"/>
            <a:ext cx="10972800" cy="820600"/>
          </a:xfrm>
        </p:spPr>
        <p:txBody>
          <a:bodyPr/>
          <a:lstStyle/>
          <a:p>
            <a:r>
              <a:rPr lang="en-US" dirty="0"/>
              <a:t>Build the News Page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3" y="1151768"/>
            <a:ext cx="10364098" cy="433463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0725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456199" cy="5570355"/>
          </a:xfrm>
        </p:spPr>
        <p:txBody>
          <a:bodyPr/>
          <a:lstStyle/>
          <a:p>
            <a:r>
              <a:rPr lang="en-US" dirty="0"/>
              <a:t>Just customize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Blog options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"News"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612" y="442116"/>
            <a:ext cx="2971800" cy="59586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12" y="442116"/>
            <a:ext cx="3004082" cy="59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24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922799" cy="5570355"/>
          </a:xfrm>
        </p:spPr>
        <p:txBody>
          <a:bodyPr/>
          <a:lstStyle/>
          <a:p>
            <a:r>
              <a:rPr lang="en-US" dirty="0"/>
              <a:t>Make the headings "orange" for all </a:t>
            </a:r>
            <a:r>
              <a:rPr lang="en-US" noProof="1"/>
              <a:t>non-Elementor</a:t>
            </a:r>
            <a:r>
              <a:rPr lang="en-US" dirty="0"/>
              <a:t> content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the News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28" y="1151121"/>
            <a:ext cx="5438224" cy="515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63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5504000"/>
            <a:ext cx="10972800" cy="820600"/>
          </a:xfrm>
        </p:spPr>
        <p:txBody>
          <a:bodyPr/>
          <a:lstStyle/>
          <a:p>
            <a:r>
              <a:rPr lang="en-US" dirty="0"/>
              <a:t>Build the Projects Page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3503612" y="1600200"/>
            <a:ext cx="5181600" cy="3352800"/>
          </a:xfrm>
          <a:prstGeom prst="roundRect">
            <a:avLst>
              <a:gd name="adj" fmla="val 1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83191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3-column layout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TODO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Page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427412" y="2438400"/>
            <a:ext cx="2057400" cy="304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ectangle: Rounded Corners 5"/>
          <p:cNvSpPr/>
          <p:nvPr/>
        </p:nvSpPr>
        <p:spPr>
          <a:xfrm>
            <a:off x="5865812" y="2438400"/>
            <a:ext cx="2057400" cy="304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: Rounded Corners 6"/>
          <p:cNvSpPr/>
          <p:nvPr/>
        </p:nvSpPr>
        <p:spPr>
          <a:xfrm>
            <a:off x="8304212" y="2438400"/>
            <a:ext cx="2057400" cy="304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125326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Meet with the customer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 requirements</a:t>
            </a:r>
          </a:p>
          <a:p>
            <a:pPr marL="720725" lvl="1" indent="-417513"/>
            <a:r>
              <a:rPr lang="en-US" dirty="0"/>
              <a:t>List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functionalities</a:t>
            </a:r>
            <a:r>
              <a:rPr lang="en-US" dirty="0"/>
              <a:t> (e.g. major pages, sections, etc.)</a:t>
            </a:r>
          </a:p>
          <a:p>
            <a:pPr marL="720725" lvl="1" indent="-417513"/>
            <a:r>
              <a:rPr lang="en-US" dirty="0"/>
              <a:t>Shall you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multi-language</a:t>
            </a:r>
            <a:r>
              <a:rPr lang="en-US" dirty="0"/>
              <a:t> support?</a:t>
            </a:r>
          </a:p>
          <a:p>
            <a:pPr marL="720725" lvl="1" indent="-417513"/>
            <a:r>
              <a:rPr lang="en-US" dirty="0"/>
              <a:t>Shall you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non-standard functionality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</a:p>
          <a:p>
            <a:pPr marL="720725" lvl="1" indent="-417513"/>
            <a:r>
              <a:rPr lang="en-US" dirty="0"/>
              <a:t>A visual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sketch </a:t>
            </a:r>
            <a:r>
              <a:rPr lang="en-US" dirty="0"/>
              <a:t>of the main site pages / sections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a visual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design concept </a:t>
            </a:r>
            <a:r>
              <a:rPr lang="en-US" dirty="0"/>
              <a:t>(logos, colors, fonts, …)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 site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content</a:t>
            </a:r>
            <a:r>
              <a:rPr lang="en-US" dirty="0"/>
              <a:t> (texts, images, etc.)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Requirements: The Process</a:t>
            </a:r>
          </a:p>
        </p:txBody>
      </p:sp>
    </p:spTree>
    <p:extLst>
      <p:ext uri="{BB962C8B-B14F-4D97-AF65-F5344CB8AC3E}">
        <p14:creationId xmlns:p14="http://schemas.microsoft.com/office/powerpoint/2010/main" val="216767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TODO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 Page</a:t>
            </a:r>
          </a:p>
        </p:txBody>
      </p:sp>
    </p:spTree>
    <p:extLst>
      <p:ext uri="{BB962C8B-B14F-4D97-AF65-F5344CB8AC3E}">
        <p14:creationId xmlns:p14="http://schemas.microsoft.com/office/powerpoint/2010/main" val="802201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5504000"/>
            <a:ext cx="10972800" cy="820600"/>
          </a:xfrm>
        </p:spPr>
        <p:txBody>
          <a:bodyPr/>
          <a:lstStyle/>
          <a:p>
            <a:r>
              <a:rPr lang="en-US" dirty="0"/>
              <a:t>Build the About Page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3275012" y="1066800"/>
            <a:ext cx="5638800" cy="3962400"/>
          </a:xfrm>
          <a:prstGeom prst="roundRect">
            <a:avLst>
              <a:gd name="adj" fmla="val 17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52609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TODO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33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578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5504000"/>
            <a:ext cx="10972800" cy="820600"/>
          </a:xfrm>
        </p:spPr>
        <p:txBody>
          <a:bodyPr/>
          <a:lstStyle/>
          <a:p>
            <a:r>
              <a:rPr lang="en-US" dirty="0"/>
              <a:t>Build the Partners Page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2894012" y="1295400"/>
            <a:ext cx="6096000" cy="3886200"/>
          </a:xfrm>
          <a:prstGeom prst="roundRect">
            <a:avLst>
              <a:gd name="adj" fmla="val 19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6464357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TODO:</a:t>
            </a:r>
          </a:p>
          <a:p>
            <a:pPr lvl="1"/>
            <a:r>
              <a:rPr lang="en-US" dirty="0"/>
              <a:t>SoftUni</a:t>
            </a:r>
          </a:p>
          <a:p>
            <a:pPr lvl="1"/>
            <a:r>
              <a:rPr lang="bg-BG" dirty="0"/>
              <a:t>Аз мога тук и сега</a:t>
            </a:r>
            <a:endParaRPr lang="en-US" dirty="0"/>
          </a:p>
          <a:p>
            <a:pPr lvl="1"/>
            <a:r>
              <a:rPr lang="en-US" dirty="0"/>
              <a:t>Microsoft Bulgaria</a:t>
            </a:r>
          </a:p>
          <a:p>
            <a:pPr lvl="1"/>
            <a:r>
              <a:rPr lang="en-US" dirty="0"/>
              <a:t>http://www.progresivno.org/</a:t>
            </a:r>
            <a:endParaRPr lang="bg-BG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789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898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5504000"/>
            <a:ext cx="10972800" cy="820600"/>
          </a:xfrm>
        </p:spPr>
        <p:txBody>
          <a:bodyPr/>
          <a:lstStyle/>
          <a:p>
            <a:r>
              <a:rPr lang="en-US" dirty="0"/>
              <a:t>Build the Contacts Page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3427412" y="1371600"/>
            <a:ext cx="5334000" cy="3657600"/>
          </a:xfrm>
          <a:prstGeom prst="roundRect">
            <a:avLst>
              <a:gd name="adj" fmla="val 5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58640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TODO</a:t>
            </a:r>
          </a:p>
          <a:p>
            <a:pPr lvl="1"/>
            <a:r>
              <a:rPr lang="bg-BG" dirty="0"/>
              <a:t>Контактите са като на СофтУни официалните</a:t>
            </a:r>
          </a:p>
          <a:p>
            <a:pPr lvl="1"/>
            <a:r>
              <a:rPr lang="bg-BG" dirty="0"/>
              <a:t>Адресът е като в СофтУни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386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98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Prototype – Home Page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412" y="1066801"/>
            <a:ext cx="10591800" cy="6096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0059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5212" y="1849688"/>
            <a:ext cx="9982200" cy="741112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Slider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5212" y="2752013"/>
            <a:ext cx="9982200" cy="5565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Menu: [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[News] [Projects] [About] [Contacts]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212" y="5859280"/>
            <a:ext cx="9982200" cy="4041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13" y="3469797"/>
            <a:ext cx="3167928" cy="223135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We Are?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1366920" y="4069390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: Rounded Corners 13"/>
          <p:cNvSpPr/>
          <p:nvPr/>
        </p:nvSpPr>
        <p:spPr>
          <a:xfrm>
            <a:off x="1366920" y="4585472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: Rounded Corners 14"/>
          <p:cNvSpPr/>
          <p:nvPr/>
        </p:nvSpPr>
        <p:spPr>
          <a:xfrm>
            <a:off x="1366920" y="5101554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/>
          <p:cNvSpPr/>
          <p:nvPr/>
        </p:nvSpPr>
        <p:spPr>
          <a:xfrm>
            <a:off x="4459421" y="3469797"/>
            <a:ext cx="3167928" cy="223135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Latest News</a:t>
            </a:r>
          </a:p>
        </p:txBody>
      </p:sp>
      <p:sp>
        <p:nvSpPr>
          <p:cNvPr id="33" name="Rectangle: Rounded Corners 32"/>
          <p:cNvSpPr/>
          <p:nvPr/>
        </p:nvSpPr>
        <p:spPr>
          <a:xfrm>
            <a:off x="4761129" y="4069390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4" name="Rectangle: Rounded Corners 33"/>
          <p:cNvSpPr/>
          <p:nvPr/>
        </p:nvSpPr>
        <p:spPr>
          <a:xfrm>
            <a:off x="4761129" y="4585472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Rectangle: Rounded Corners 34"/>
          <p:cNvSpPr/>
          <p:nvPr/>
        </p:nvSpPr>
        <p:spPr>
          <a:xfrm>
            <a:off x="4761129" y="5101554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Rectangle 35"/>
          <p:cNvSpPr/>
          <p:nvPr/>
        </p:nvSpPr>
        <p:spPr>
          <a:xfrm>
            <a:off x="7879485" y="3469797"/>
            <a:ext cx="3167928" cy="223135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Latest Projects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8181193" y="4069390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8" name="Rectangle: Rounded Corners 37"/>
          <p:cNvSpPr/>
          <p:nvPr/>
        </p:nvSpPr>
        <p:spPr>
          <a:xfrm>
            <a:off x="8181193" y="4585472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Rectangle: Rounded Corners 38"/>
          <p:cNvSpPr/>
          <p:nvPr/>
        </p:nvSpPr>
        <p:spPr>
          <a:xfrm>
            <a:off x="8181193" y="5101554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484692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5504000"/>
            <a:ext cx="10972800" cy="820600"/>
          </a:xfrm>
        </p:spPr>
        <p:txBody>
          <a:bodyPr/>
          <a:lstStyle/>
          <a:p>
            <a:r>
              <a:rPr lang="en-US" dirty="0"/>
              <a:t>Site Migration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3427412" y="1371600"/>
            <a:ext cx="5334000" cy="3657600"/>
          </a:xfrm>
          <a:prstGeom prst="roundRect">
            <a:avLst>
              <a:gd name="adj" fmla="val 5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547612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TODO</a:t>
            </a:r>
          </a:p>
          <a:p>
            <a:pPr lvl="1"/>
            <a:r>
              <a:rPr lang="bg-BG" dirty="0"/>
              <a:t>Миграция на локален сайт към официалния домейн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17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6818399" cy="5570355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dirty="0"/>
              <a:t>How to create a WordPress site?</a:t>
            </a:r>
          </a:p>
          <a:p>
            <a:pPr marL="750834" lvl="1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Describe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site requirements</a:t>
            </a:r>
            <a:r>
              <a:rPr lang="en-US" dirty="0"/>
              <a:t> and create a prototype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50834" lvl="1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Create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site structure</a:t>
            </a:r>
            <a:r>
              <a:rPr lang="en-US" dirty="0"/>
              <a:t>: theme, layouts, pages, menus, widgets</a:t>
            </a:r>
          </a:p>
          <a:p>
            <a:pPr marL="750834" lvl="1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Build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pages</a:t>
            </a:r>
            <a:r>
              <a:rPr lang="en-US" dirty="0"/>
              <a:t>: home page, news page, projects page, about page, contacts page, etc.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23212" y="2895600"/>
            <a:ext cx="4481400" cy="3324596"/>
            <a:chOff x="7870484" y="3352800"/>
            <a:chExt cx="3791856" cy="2813047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484" y="3352800"/>
              <a:ext cx="3791856" cy="2813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0534" y="5093778"/>
              <a:ext cx="1002222" cy="1002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77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https://softuni.bg/courses/wordpress-basics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a WordPress Site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454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8595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969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73454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5387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0969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152057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003" y="3433592"/>
            <a:ext cx="6302818" cy="2205208"/>
          </a:xfrm>
          <a:prstGeom prst="roundRect">
            <a:avLst>
              <a:gd name="adj" fmla="val 5583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919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Prototype – News Page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412" y="1066801"/>
            <a:ext cx="10591800" cy="6096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News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0059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5212" y="1849203"/>
            <a:ext cx="9982200" cy="5565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Menu: [Home] [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[Projects] [About] [Contacts]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212" y="5912427"/>
            <a:ext cx="9982200" cy="4041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13" y="2589608"/>
            <a:ext cx="3167928" cy="189580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News Title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1366920" y="3114183"/>
            <a:ext cx="1069892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Featured Image</a:t>
            </a:r>
          </a:p>
        </p:txBody>
      </p:sp>
      <p:sp>
        <p:nvSpPr>
          <p:cNvPr id="33" name="Rectangle: Rounded Corners 32"/>
          <p:cNvSpPr/>
          <p:nvPr/>
        </p:nvSpPr>
        <p:spPr>
          <a:xfrm>
            <a:off x="1366919" y="3916992"/>
            <a:ext cx="2643105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More text, more text …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2513012" y="3114183"/>
            <a:ext cx="1497013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Some text here 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65213" y="4668982"/>
            <a:ext cx="3167928" cy="1051974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News Title</a:t>
            </a:r>
          </a:p>
        </p:txBody>
      </p:sp>
      <p:sp>
        <p:nvSpPr>
          <p:cNvPr id="27" name="Rectangle: Rounded Corners 26"/>
          <p:cNvSpPr/>
          <p:nvPr/>
        </p:nvSpPr>
        <p:spPr>
          <a:xfrm>
            <a:off x="1366919" y="5196754"/>
            <a:ext cx="765093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2208212" y="5196754"/>
            <a:ext cx="1801812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69533" y="2589608"/>
            <a:ext cx="3167928" cy="189580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News Title</a:t>
            </a:r>
          </a:p>
        </p:txBody>
      </p:sp>
      <p:sp>
        <p:nvSpPr>
          <p:cNvPr id="31" name="Rectangle: Rounded Corners 30"/>
          <p:cNvSpPr/>
          <p:nvPr/>
        </p:nvSpPr>
        <p:spPr>
          <a:xfrm>
            <a:off x="4771240" y="3114183"/>
            <a:ext cx="1069892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Featured Image</a:t>
            </a:r>
          </a:p>
        </p:txBody>
      </p:sp>
      <p:sp>
        <p:nvSpPr>
          <p:cNvPr id="40" name="Rectangle: Rounded Corners 39"/>
          <p:cNvSpPr/>
          <p:nvPr/>
        </p:nvSpPr>
        <p:spPr>
          <a:xfrm>
            <a:off x="4771239" y="3916992"/>
            <a:ext cx="2643105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More text, more text …</a:t>
            </a:r>
          </a:p>
        </p:txBody>
      </p:sp>
      <p:sp>
        <p:nvSpPr>
          <p:cNvPr id="41" name="Rectangle: Rounded Corners 40"/>
          <p:cNvSpPr/>
          <p:nvPr/>
        </p:nvSpPr>
        <p:spPr>
          <a:xfrm>
            <a:off x="5917332" y="3114183"/>
            <a:ext cx="1497013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Some text here …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469533" y="4668982"/>
            <a:ext cx="3167928" cy="1051974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News Title</a:t>
            </a:r>
          </a:p>
        </p:txBody>
      </p:sp>
      <p:sp>
        <p:nvSpPr>
          <p:cNvPr id="43" name="Rectangle: Rounded Corners 42"/>
          <p:cNvSpPr/>
          <p:nvPr/>
        </p:nvSpPr>
        <p:spPr>
          <a:xfrm>
            <a:off x="4771239" y="5196754"/>
            <a:ext cx="765093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44" name="Rectangle: Rounded Corners 43"/>
          <p:cNvSpPr/>
          <p:nvPr/>
        </p:nvSpPr>
        <p:spPr>
          <a:xfrm>
            <a:off x="5612532" y="5196754"/>
            <a:ext cx="1801812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879484" y="2589608"/>
            <a:ext cx="3167928" cy="189580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News Title</a:t>
            </a:r>
          </a:p>
        </p:txBody>
      </p:sp>
      <p:sp>
        <p:nvSpPr>
          <p:cNvPr id="46" name="Rectangle: Rounded Corners 45"/>
          <p:cNvSpPr/>
          <p:nvPr/>
        </p:nvSpPr>
        <p:spPr>
          <a:xfrm>
            <a:off x="8181191" y="3114183"/>
            <a:ext cx="1069892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Featured Image</a:t>
            </a:r>
          </a:p>
        </p:txBody>
      </p:sp>
      <p:sp>
        <p:nvSpPr>
          <p:cNvPr id="47" name="Rectangle: Rounded Corners 46"/>
          <p:cNvSpPr/>
          <p:nvPr/>
        </p:nvSpPr>
        <p:spPr>
          <a:xfrm>
            <a:off x="8181190" y="3916992"/>
            <a:ext cx="2643105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More text, more text …</a:t>
            </a:r>
          </a:p>
        </p:txBody>
      </p:sp>
      <p:sp>
        <p:nvSpPr>
          <p:cNvPr id="48" name="Rectangle: Rounded Corners 47"/>
          <p:cNvSpPr/>
          <p:nvPr/>
        </p:nvSpPr>
        <p:spPr>
          <a:xfrm>
            <a:off x="9327283" y="3114183"/>
            <a:ext cx="1497013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Some text here …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879484" y="4668982"/>
            <a:ext cx="3167928" cy="1051974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News Title</a:t>
            </a:r>
          </a:p>
        </p:txBody>
      </p:sp>
      <p:sp>
        <p:nvSpPr>
          <p:cNvPr id="50" name="Rectangle: Rounded Corners 49"/>
          <p:cNvSpPr/>
          <p:nvPr/>
        </p:nvSpPr>
        <p:spPr>
          <a:xfrm>
            <a:off x="8181190" y="5196754"/>
            <a:ext cx="765093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51" name="Rectangle: Rounded Corners 50"/>
          <p:cNvSpPr/>
          <p:nvPr/>
        </p:nvSpPr>
        <p:spPr>
          <a:xfrm>
            <a:off x="9022483" y="5196754"/>
            <a:ext cx="1801812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73251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Prototype – Projects Page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412" y="1066801"/>
            <a:ext cx="10591800" cy="6096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0059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5212" y="1882045"/>
            <a:ext cx="9982200" cy="5565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Menu: [Home] [News] [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[About] [Contacts]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212" y="5859280"/>
            <a:ext cx="9982200" cy="4041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13" y="2702861"/>
            <a:ext cx="3167928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#1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2258487" y="3314752"/>
            <a:ext cx="833851" cy="70648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Icon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1366920" y="4252149"/>
            <a:ext cx="2616984" cy="1199615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473430" y="2702861"/>
            <a:ext cx="3167928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#2</a:t>
            </a:r>
          </a:p>
        </p:txBody>
      </p:sp>
      <p:sp>
        <p:nvSpPr>
          <p:cNvPr id="23" name="Rectangle: Rounded Corners 22"/>
          <p:cNvSpPr/>
          <p:nvPr/>
        </p:nvSpPr>
        <p:spPr>
          <a:xfrm>
            <a:off x="4775137" y="4252149"/>
            <a:ext cx="2616984" cy="1199615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879484" y="2702861"/>
            <a:ext cx="3167928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#3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8181191" y="4252149"/>
            <a:ext cx="2616984" cy="1199615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5639386" y="3314752"/>
            <a:ext cx="833851" cy="70648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Icon</a:t>
            </a:r>
          </a:p>
        </p:txBody>
      </p:sp>
      <p:sp>
        <p:nvSpPr>
          <p:cNvPr id="30" name="Rectangle: Rounded Corners 29"/>
          <p:cNvSpPr/>
          <p:nvPr/>
        </p:nvSpPr>
        <p:spPr>
          <a:xfrm>
            <a:off x="9046522" y="3314752"/>
            <a:ext cx="833851" cy="70648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412708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Prototype – Partners Page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412" y="1066801"/>
            <a:ext cx="10591800" cy="6096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Partners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0059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5212" y="1882045"/>
            <a:ext cx="9982200" cy="5565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Menu: [Home] [News] [Projects] [About] [Contacts]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212" y="5823420"/>
            <a:ext cx="9982200" cy="440032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13" y="2667000"/>
            <a:ext cx="2362199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Partner #1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1462710" y="3315834"/>
            <a:ext cx="1533556" cy="686905"/>
          </a:xfrm>
          <a:prstGeom prst="roundRect">
            <a:avLst>
              <a:gd name="adj" fmla="val 11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Logo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1180668" y="4216288"/>
            <a:ext cx="2097640" cy="1199615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07521" y="2667000"/>
            <a:ext cx="2362199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Partner #2</a:t>
            </a:r>
          </a:p>
        </p:txBody>
      </p:sp>
      <p:sp>
        <p:nvSpPr>
          <p:cNvPr id="33" name="Rectangle: Rounded Corners 32"/>
          <p:cNvSpPr/>
          <p:nvPr/>
        </p:nvSpPr>
        <p:spPr>
          <a:xfrm>
            <a:off x="4005018" y="3315834"/>
            <a:ext cx="1533556" cy="686905"/>
          </a:xfrm>
          <a:prstGeom prst="roundRect">
            <a:avLst>
              <a:gd name="adj" fmla="val 11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Logo</a:t>
            </a:r>
          </a:p>
        </p:txBody>
      </p:sp>
      <p:sp>
        <p:nvSpPr>
          <p:cNvPr id="34" name="Rectangle: Rounded Corners 33"/>
          <p:cNvSpPr/>
          <p:nvPr/>
        </p:nvSpPr>
        <p:spPr>
          <a:xfrm>
            <a:off x="3722976" y="4216288"/>
            <a:ext cx="2097640" cy="1199615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133669" y="2667000"/>
            <a:ext cx="2362199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Partner #3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6531166" y="3315834"/>
            <a:ext cx="1533556" cy="686905"/>
          </a:xfrm>
          <a:prstGeom prst="roundRect">
            <a:avLst>
              <a:gd name="adj" fmla="val 11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Logo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6249124" y="4216288"/>
            <a:ext cx="2097640" cy="1199615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685213" y="2667000"/>
            <a:ext cx="2362199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Partner #4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9082710" y="3315834"/>
            <a:ext cx="1533556" cy="686905"/>
          </a:xfrm>
          <a:prstGeom prst="roundRect">
            <a:avLst>
              <a:gd name="adj" fmla="val 11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Logo</a:t>
            </a:r>
          </a:p>
        </p:txBody>
      </p:sp>
      <p:sp>
        <p:nvSpPr>
          <p:cNvPr id="40" name="Rectangle: Rounded Corners 39"/>
          <p:cNvSpPr/>
          <p:nvPr/>
        </p:nvSpPr>
        <p:spPr>
          <a:xfrm>
            <a:off x="8800668" y="4216288"/>
            <a:ext cx="2097640" cy="1199615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</a:p>
        </p:txBody>
      </p:sp>
    </p:spTree>
    <p:extLst>
      <p:ext uri="{BB962C8B-B14F-4D97-AF65-F5344CB8AC3E}">
        <p14:creationId xmlns:p14="http://schemas.microsoft.com/office/powerpoint/2010/main" val="144951636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1716</TotalTime>
  <Words>1653</Words>
  <Application>Microsoft Office PowerPoint</Application>
  <PresentationFormat>Custom</PresentationFormat>
  <Paragraphs>396</Paragraphs>
  <Slides>65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Consolas</vt:lpstr>
      <vt:lpstr>Wingdings</vt:lpstr>
      <vt:lpstr>Wingdings 2</vt:lpstr>
      <vt:lpstr>SoftUni 16x9</vt:lpstr>
      <vt:lpstr>Build a WordPress Site</vt:lpstr>
      <vt:lpstr>Table of Contents</vt:lpstr>
      <vt:lpstr>Have a Question?</vt:lpstr>
      <vt:lpstr>Site Requirements</vt:lpstr>
      <vt:lpstr>Site Requirements: The Process</vt:lpstr>
      <vt:lpstr>Site Prototype – Home Page</vt:lpstr>
      <vt:lpstr>Site Prototype – News Page</vt:lpstr>
      <vt:lpstr>Site Prototype – Projects Page</vt:lpstr>
      <vt:lpstr>Site Prototype – Partners Page</vt:lpstr>
      <vt:lpstr>Site Prototype – About Page</vt:lpstr>
      <vt:lpstr>Site Prototype – Contacts Page</vt:lpstr>
      <vt:lpstr>Site Prototype – Project #1</vt:lpstr>
      <vt:lpstr>Site Prototype – Project #2</vt:lpstr>
      <vt:lpstr>Site Prototype – Project #3</vt:lpstr>
      <vt:lpstr>Site Prototype – Project #4</vt:lpstr>
      <vt:lpstr>Creating the Site Structure</vt:lpstr>
      <vt:lpstr>Install WordPress</vt:lpstr>
      <vt:lpstr>Configure Site Identity + Permalinks</vt:lpstr>
      <vt:lpstr>Choose a WP Theme</vt:lpstr>
      <vt:lpstr>Install WP Plugins: Elementor</vt:lpstr>
      <vt:lpstr>Install More WP Plugins</vt:lpstr>
      <vt:lpstr>Create Site Pages</vt:lpstr>
      <vt:lpstr>Duplicate Pages for Faster Creating</vt:lpstr>
      <vt:lpstr>Insert Sample Content</vt:lpstr>
      <vt:lpstr>Sample Content: Posts</vt:lpstr>
      <vt:lpstr>Create Top Menu</vt:lpstr>
      <vt:lpstr>Decide on Color Theme</vt:lpstr>
      <vt:lpstr>Site Logo and Colors</vt:lpstr>
      <vt:lpstr>More Site Colors</vt:lpstr>
      <vt:lpstr>Customize Site Fonts and CSS</vt:lpstr>
      <vt:lpstr>Customize Page Paddings &amp; Menu Style</vt:lpstr>
      <vt:lpstr>Home Page Slider</vt:lpstr>
      <vt:lpstr>Slider Texts: Add Shadow</vt:lpstr>
      <vt:lpstr>Header Media Images</vt:lpstr>
      <vt:lpstr>Sidebar and Footer Widgets</vt:lpstr>
      <vt:lpstr>Create the Site Footer</vt:lpstr>
      <vt:lpstr>Contact Us EA Template</vt:lpstr>
      <vt:lpstr>Social Icons EA Template</vt:lpstr>
      <vt:lpstr>Build the Home Page</vt:lpstr>
      <vt:lpstr>Setup the "Elementor" Page Builder: Colors</vt:lpstr>
      <vt:lpstr>The Home Page Layout</vt:lpstr>
      <vt:lpstr>Home Page: "Who We Are" Column</vt:lpstr>
      <vt:lpstr>Home Page: "Projects" Column</vt:lpstr>
      <vt:lpstr>Home Page: "News" Column</vt:lpstr>
      <vt:lpstr>Build the News Page</vt:lpstr>
      <vt:lpstr>The "News" Page</vt:lpstr>
      <vt:lpstr>Styling the News</vt:lpstr>
      <vt:lpstr>Build the Projects Page</vt:lpstr>
      <vt:lpstr>Projects Page</vt:lpstr>
      <vt:lpstr>Project #1 Page</vt:lpstr>
      <vt:lpstr>Build the About Page</vt:lpstr>
      <vt:lpstr>PowerPoint Presentation</vt:lpstr>
      <vt:lpstr>PowerPoint Presentation</vt:lpstr>
      <vt:lpstr>Build the Partners Page</vt:lpstr>
      <vt:lpstr>PowerPoint Presentation</vt:lpstr>
      <vt:lpstr>PowerPoint Presentation</vt:lpstr>
      <vt:lpstr>Build the Contacts Page</vt:lpstr>
      <vt:lpstr>PowerPoint Presentation</vt:lpstr>
      <vt:lpstr>PowerPoint Presentation</vt:lpstr>
      <vt:lpstr>Site Migration</vt:lpstr>
      <vt:lpstr>PowerPoint Presentation</vt:lpstr>
      <vt:lpstr>Summary</vt:lpstr>
      <vt:lpstr>Build a WordPress Site</vt:lpstr>
      <vt:lpstr>License</vt:lpstr>
      <vt:lpstr>Free Trainings @ Software University</vt:lpstr>
    </vt:vector>
  </TitlesOfParts>
  <Manager/>
  <Company>Software University Foundation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WordPress Plugins</dc:title>
  <dc:subject>WordPress Training Course</dc:subject>
  <dc:creator>Software University Foundation</dc:creator>
  <cp:keywords>WordPress, WP, CMS, Web, SoftUni, Software University, programming, software development, software engineering, course, Web development</cp:keywords>
  <dc:description>WordPress Basics course at SoftUni - https://softuni.bg/courses/wordpress-basics</dc:description>
  <cp:lastModifiedBy>Svetlin Nakov</cp:lastModifiedBy>
  <cp:revision>194</cp:revision>
  <dcterms:created xsi:type="dcterms:W3CDTF">2014-01-02T17:00:34Z</dcterms:created>
  <dcterms:modified xsi:type="dcterms:W3CDTF">2017-04-20T10:21:07Z</dcterms:modified>
  <cp:category>WordPress; WP; Web; CMS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